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Safety Procedures </a:t>
            </a:r>
            <a:r>
              <a:rPr lang="en"/>
              <a:t> </a:t>
            </a:r>
          </a:p>
        </p:txBody>
      </p:sp>
      <p:sp>
        <p:nvSpPr>
          <p:cNvPr id="55" name="Shape 55"/>
          <p:cNvSpPr/>
          <p:nvPr/>
        </p:nvSpPr>
        <p:spPr>
          <a:xfrm>
            <a:off x="29100" y="0"/>
            <a:ext cx="90858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697" y="3804413"/>
            <a:ext cx="8520600" cy="7926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</a:rPr>
              <a:t>Emergency Plan</a:t>
            </a:r>
            <a:r>
              <a:rPr lang="en">
                <a:solidFill>
                  <a:schemeClr val="lt1"/>
                </a:solidFill>
              </a:rPr>
              <a:t> </a:t>
            </a:r>
            <a:r>
              <a:rPr lang="en">
                <a:solidFill>
                  <a:schemeClr val="lt1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2017-2018</a:t>
            </a:r>
          </a:p>
        </p:txBody>
      </p:sp>
      <p:sp>
        <p:nvSpPr>
          <p:cNvPr id="57" name="Shape 57"/>
          <p:cNvSpPr/>
          <p:nvPr/>
        </p:nvSpPr>
        <p:spPr>
          <a:xfrm>
            <a:off x="29100" y="0"/>
            <a:ext cx="1044000" cy="51435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02923"/>
            <a:ext cx="9144000" cy="1238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703825"/>
            <a:ext cx="1436750" cy="109335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25"/>
            <a:ext cx="675300" cy="5143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542" y="385842"/>
            <a:ext cx="9085800" cy="1227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Fire Drills 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721800" y="1453185"/>
            <a:ext cx="8422200" cy="2847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Fire drills</a:t>
            </a:r>
            <a:r>
              <a:rPr lang="en" sz="2400"/>
              <a:t> will be held monthly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We will have 10 drills, </a:t>
            </a:r>
            <a:r>
              <a:rPr b="1" i="1" lang="en" sz="2400"/>
              <a:t>3 of them</a:t>
            </a:r>
            <a:r>
              <a:rPr lang="en" sz="2400"/>
              <a:t> will be </a:t>
            </a:r>
            <a:r>
              <a:rPr lang="en" sz="2400"/>
              <a:t>unannounced 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 Fire drills will be performed evenly </a:t>
            </a:r>
            <a:r>
              <a:rPr lang="en" sz="2400"/>
              <a:t>throughout out the year to ensure they do not occur during the same period each month.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b="1" i="1" lang="en" sz="2400"/>
              <a:t>Please lock your doors anytime you evacuate the building for fire drills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b="1" i="1" lang="en" sz="2400"/>
              <a:t>Please ensure that students report directly back into  the building and enter the way you left </a:t>
            </a:r>
          </a:p>
        </p:txBody>
      </p:sp>
      <p:sp>
        <p:nvSpPr>
          <p:cNvPr id="67" name="Shape 67"/>
          <p:cNvSpPr/>
          <p:nvPr/>
        </p:nvSpPr>
        <p:spPr>
          <a:xfrm>
            <a:off x="0" y="25"/>
            <a:ext cx="9144000" cy="6054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"/>
            <a:ext cx="1436750" cy="12885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25"/>
            <a:ext cx="675300" cy="5143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0" y="25"/>
            <a:ext cx="9144000" cy="6054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"/>
            <a:ext cx="1436750" cy="12885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76" name="Shape 76"/>
          <p:cNvSpPr txBox="1"/>
          <p:nvPr>
            <p:ph idx="1" type="subTitle"/>
          </p:nvPr>
        </p:nvSpPr>
        <p:spPr>
          <a:xfrm>
            <a:off x="751500" y="2077303"/>
            <a:ext cx="8422200" cy="2847899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Class roster</a:t>
            </a:r>
          </a:p>
          <a:p>
            <a:pPr indent="-381000" lvl="1" marL="9144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Make sure students are in place. Check your attendance when you arrive/return to your location </a:t>
            </a:r>
          </a:p>
          <a:p>
            <a:pPr indent="-381000" lvl="1" marL="9144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Make sure your cards are in place</a:t>
            </a:r>
          </a:p>
          <a:p>
            <a:pPr indent="-381000" lvl="3" marL="1828800" rtl="0" algn="l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(Red/Green cards are for lock down drills)</a:t>
            </a:r>
          </a:p>
          <a:p>
            <a:pPr indent="-381000" lvl="1" marL="9144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Make sure you include your emergency procedures in your sub plans. </a:t>
            </a: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101900" y="850300"/>
            <a:ext cx="8042100" cy="1227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/>
              <a:t>How can Teachers can prepare for an </a:t>
            </a:r>
            <a:r>
              <a:rPr lang="en" sz="4000"/>
              <a:t>Emergency?</a:t>
            </a:r>
            <a:r>
              <a:rPr lang="en" sz="40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0" y="25"/>
            <a:ext cx="675300" cy="5143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0" y="25"/>
            <a:ext cx="9144000" cy="6054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"/>
            <a:ext cx="1436750" cy="12885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85" name="Shape 85"/>
          <p:cNvSpPr txBox="1"/>
          <p:nvPr>
            <p:ph idx="1" type="subTitle"/>
          </p:nvPr>
        </p:nvSpPr>
        <p:spPr>
          <a:xfrm>
            <a:off x="675300" y="1381149"/>
            <a:ext cx="8509200" cy="366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b="1" i="1" lang="en" sz="2100"/>
              <a:t>Exit/or Proceed to the door at the end of your hallway.</a:t>
            </a: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2000"/>
              <a:t>If you're on the </a:t>
            </a:r>
            <a:r>
              <a:rPr b="1" i="1" lang="en" sz="2000"/>
              <a:t>right side</a:t>
            </a:r>
            <a:r>
              <a:rPr lang="en" sz="2000"/>
              <a:t>, you exit to the </a:t>
            </a:r>
            <a:r>
              <a:rPr b="1" i="1" lang="en" sz="2000"/>
              <a:t>right </a:t>
            </a: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i="1" lang="en" sz="2000"/>
              <a:t>If you're on the athletic field side</a:t>
            </a: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2000"/>
              <a:t>Go across the street and have students stand on the grass</a:t>
            </a: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2000"/>
              <a:t>Students </a:t>
            </a:r>
            <a:r>
              <a:rPr b="1" i="1" lang="en" sz="2000"/>
              <a:t>are not permitted</a:t>
            </a:r>
            <a:r>
              <a:rPr lang="en" sz="2000"/>
              <a:t> to stand in the street</a:t>
            </a: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i="1" lang="en" sz="2000"/>
              <a:t>If you’re on the teacher parking lot side</a:t>
            </a: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2000"/>
              <a:t>Please go beyond the second row</a:t>
            </a: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i="1" lang="en" sz="2000"/>
              <a:t>You must have have your attendance roster for fire drills.</a:t>
            </a: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i="1" lang="en" sz="2000"/>
              <a:t> </a:t>
            </a:r>
            <a:r>
              <a:rPr lang="en" sz="2000"/>
              <a:t>Please</a:t>
            </a:r>
            <a:r>
              <a:rPr b="1" i="1" lang="en" sz="2000"/>
              <a:t> </a:t>
            </a:r>
            <a:r>
              <a:rPr lang="en" sz="2000"/>
              <a:t>remind students you must stay together</a:t>
            </a: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675288" y="154149"/>
            <a:ext cx="9085800" cy="1227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200"/>
              <a:t>How Should we exit the building?</a:t>
            </a:r>
            <a:r>
              <a:rPr lang="en" sz="42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25"/>
            <a:ext cx="675300" cy="5143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58199" y="327785"/>
            <a:ext cx="9085800" cy="1227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CERT Team </a:t>
            </a:r>
            <a:r>
              <a:rPr lang="en"/>
              <a:t> </a:t>
            </a: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775752" y="1512092"/>
            <a:ext cx="8422200" cy="2847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000"/>
              <a:t>Campus Emergency Response Team </a:t>
            </a:r>
          </a:p>
          <a:p>
            <a:pPr indent="-3556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000"/>
              <a:t>CERT team members will be selected after the first week of school  </a:t>
            </a:r>
          </a:p>
          <a:p>
            <a:pPr indent="-3556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000"/>
              <a:t>There are two CERT team members per hall (male/female)</a:t>
            </a:r>
          </a:p>
          <a:p>
            <a:pPr indent="-3556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000"/>
              <a:t>CERT team members are captains of your hall. CERT team members should partner with a neighbor to ask them to supervise their students. During fire drills, CERT members are the last ones out of the building </a:t>
            </a:r>
          </a:p>
          <a:p>
            <a:pPr indent="-3556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000"/>
              <a:t>CERT team members check doors and bathrooms</a:t>
            </a:r>
          </a:p>
          <a:p>
            <a:pPr indent="-381000" lvl="0" marL="457200" rtl="0" algn="l">
              <a:spcBef>
                <a:spcPts val="0"/>
              </a:spcBef>
              <a:buSzPct val="120000"/>
              <a:buChar char="●"/>
            </a:pPr>
            <a:r>
              <a:rPr lang="en" sz="2000"/>
              <a:t>CERT members return to gather their class from partnered teacher</a:t>
            </a:r>
            <a:r>
              <a:rPr lang="en" sz="2400"/>
              <a:t> </a:t>
            </a:r>
          </a:p>
        </p:txBody>
      </p:sp>
      <p:sp>
        <p:nvSpPr>
          <p:cNvPr id="94" name="Shape 94"/>
          <p:cNvSpPr/>
          <p:nvPr/>
        </p:nvSpPr>
        <p:spPr>
          <a:xfrm>
            <a:off x="0" y="25"/>
            <a:ext cx="9144000" cy="6054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"/>
            <a:ext cx="1436750" cy="12885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25"/>
            <a:ext cx="675300" cy="5143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58200" y="1122212"/>
            <a:ext cx="9085800" cy="438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Fire Drills </a:t>
            </a:r>
          </a:p>
        </p:txBody>
      </p:sp>
      <p:sp>
        <p:nvSpPr>
          <p:cNvPr id="102" name="Shape 102"/>
          <p:cNvSpPr txBox="1"/>
          <p:nvPr>
            <p:ph idx="1" type="subTitle"/>
          </p:nvPr>
        </p:nvSpPr>
        <p:spPr>
          <a:xfrm>
            <a:off x="675300" y="1762926"/>
            <a:ext cx="8422200" cy="2847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Once fire drill is completed, an announcement will be made to signal when to enter the building 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Please i</a:t>
            </a:r>
            <a:r>
              <a:rPr lang="en" sz="2400"/>
              <a:t>nstruct students to come </a:t>
            </a:r>
            <a:r>
              <a:rPr b="1" i="1" lang="en" sz="2400"/>
              <a:t>directly</a:t>
            </a:r>
            <a:r>
              <a:rPr lang="en" sz="2400"/>
              <a:t> back into the classroom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Remember to en</a:t>
            </a:r>
            <a:r>
              <a:rPr lang="en" sz="2400"/>
              <a:t>ter  the building the way that you evacuated it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First fire drill: August 30, 2017</a:t>
            </a:r>
          </a:p>
        </p:txBody>
      </p:sp>
      <p:sp>
        <p:nvSpPr>
          <p:cNvPr id="103" name="Shape 103"/>
          <p:cNvSpPr/>
          <p:nvPr/>
        </p:nvSpPr>
        <p:spPr>
          <a:xfrm>
            <a:off x="0" y="25"/>
            <a:ext cx="9144000" cy="6054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"/>
            <a:ext cx="1436750" cy="12885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0" y="25"/>
            <a:ext cx="675300" cy="5143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58200" y="1122212"/>
            <a:ext cx="9085800" cy="438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900"/>
              <a:t>Lockdown Drills</a:t>
            </a:r>
            <a:r>
              <a:rPr lang="en"/>
              <a:t> </a:t>
            </a:r>
            <a:r>
              <a:rPr lang="en"/>
              <a:t> 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x="675300" y="1692671"/>
            <a:ext cx="8422200" cy="2847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900"/>
              <a:t>For lockdown drills, everyone should quietly place themselves in a corner so that they can not be seen or heard from the hallway.</a:t>
            </a:r>
          </a:p>
          <a:p>
            <a:pPr indent="-34925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900"/>
              <a:t>Lock your doors!</a:t>
            </a:r>
          </a:p>
          <a:p>
            <a:pPr indent="-34925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900"/>
              <a:t>Only use red emergency card if you have an emergency that needs attention in your classroom </a:t>
            </a:r>
          </a:p>
          <a:p>
            <a:pPr indent="-34925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900"/>
              <a:t>If you see children in the general area, get them inside even if they are not your students.</a:t>
            </a:r>
          </a:p>
          <a:p>
            <a:pPr indent="-34925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1900"/>
              <a:t>During lockdown drill, all students not cleared and  left in the hallways will be counted as casualties. </a:t>
            </a:r>
          </a:p>
        </p:txBody>
      </p:sp>
      <p:sp>
        <p:nvSpPr>
          <p:cNvPr id="112" name="Shape 112"/>
          <p:cNvSpPr/>
          <p:nvPr/>
        </p:nvSpPr>
        <p:spPr>
          <a:xfrm>
            <a:off x="0" y="25"/>
            <a:ext cx="9144000" cy="6054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"/>
            <a:ext cx="1436750" cy="12885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-73725" y="0"/>
            <a:ext cx="675300" cy="5143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58200" y="1122212"/>
            <a:ext cx="9085800" cy="438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Lockdown Drill </a:t>
            </a: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x="601575" y="2077325"/>
            <a:ext cx="8647500" cy="2980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200"/>
              <a:t>Lockdowns are completed once the </a:t>
            </a:r>
            <a:r>
              <a:rPr b="1" lang="en" sz="2200"/>
              <a:t>password</a:t>
            </a:r>
            <a:r>
              <a:rPr lang="en" sz="2200"/>
              <a:t> is announced over the intercom </a:t>
            </a:r>
          </a:p>
          <a:p>
            <a:pPr indent="-3683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200"/>
              <a:t>The door </a:t>
            </a:r>
            <a:r>
              <a:rPr b="1" i="1" lang="en" sz="2200"/>
              <a:t>should not</a:t>
            </a:r>
            <a:r>
              <a:rPr lang="en" sz="2200"/>
              <a:t> be open for anyone unless you hear the </a:t>
            </a:r>
            <a:r>
              <a:rPr b="1" lang="en" sz="2200"/>
              <a:t>password</a:t>
            </a:r>
          </a:p>
          <a:p>
            <a:pPr indent="-3683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200"/>
              <a:t>The password is </a:t>
            </a:r>
            <a:r>
              <a:rPr b="1" lang="en" sz="2200"/>
              <a:t> </a:t>
            </a:r>
            <a:r>
              <a:rPr b="1" lang="en" sz="1700"/>
              <a:t>(</a:t>
            </a:r>
            <a:r>
              <a:rPr lang="en" sz="1700"/>
              <a:t>will change next semester)</a:t>
            </a:r>
          </a:p>
        </p:txBody>
      </p:sp>
      <p:sp>
        <p:nvSpPr>
          <p:cNvPr id="121" name="Shape 121"/>
          <p:cNvSpPr/>
          <p:nvPr/>
        </p:nvSpPr>
        <p:spPr>
          <a:xfrm>
            <a:off x="0" y="25"/>
            <a:ext cx="9144000" cy="6054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"/>
            <a:ext cx="1436750" cy="12885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0" y="25"/>
            <a:ext cx="675300" cy="51435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>
            <p:ph type="ctrTitle"/>
          </p:nvPr>
        </p:nvSpPr>
        <p:spPr>
          <a:xfrm>
            <a:off x="58200" y="1122212"/>
            <a:ext cx="9085800" cy="438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Evacuation </a:t>
            </a:r>
            <a:r>
              <a:rPr lang="en"/>
              <a:t> 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601575" y="2077300"/>
            <a:ext cx="8422200" cy="2847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Southern School of Energy and Sustainability Evacuation area is located at the football field.</a:t>
            </a:r>
          </a:p>
          <a:p>
            <a:pPr indent="-381000" lvl="1" marL="914400" rtl="0" algn="l">
              <a:spcBef>
                <a:spcPts val="0"/>
              </a:spcBef>
              <a:buSzPct val="100000"/>
              <a:buChar char="○"/>
            </a:pPr>
            <a:r>
              <a:rPr lang="en" sz="2400"/>
              <a:t>Please ensure that we get students there as quickly, orderly and safely as possible  </a:t>
            </a:r>
          </a:p>
        </p:txBody>
      </p:sp>
      <p:sp>
        <p:nvSpPr>
          <p:cNvPr id="130" name="Shape 130"/>
          <p:cNvSpPr/>
          <p:nvPr/>
        </p:nvSpPr>
        <p:spPr>
          <a:xfrm>
            <a:off x="0" y="25"/>
            <a:ext cx="9144000" cy="6054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"/>
            <a:ext cx="1436750" cy="12885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